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2"/>
  </p:normalViewPr>
  <p:slideViewPr>
    <p:cSldViewPr snapToGrid="0" snapToObjects="1">
      <p:cViewPr varScale="1">
        <p:scale>
          <a:sx n="110" d="100"/>
          <a:sy n="110" d="100"/>
        </p:scale>
        <p:origin x="63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11/17/20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8174F-C99A-4648-AF9F-6E010E380EEC}"/>
              </a:ext>
            </a:extLst>
          </p:cNvPr>
          <p:cNvSpPr>
            <a:spLocks noGrp="1"/>
          </p:cNvSpPr>
          <p:nvPr>
            <p:ph type="ctrTitle"/>
          </p:nvPr>
        </p:nvSpPr>
        <p:spPr>
          <a:xfrm>
            <a:off x="1507067" y="1458410"/>
            <a:ext cx="7766936" cy="2592426"/>
          </a:xfrm>
        </p:spPr>
        <p:txBody>
          <a:bodyPr/>
          <a:lstStyle/>
          <a:p>
            <a:r>
              <a:rPr lang="en-SG" dirty="0"/>
              <a:t>Capstone Project -  </a:t>
            </a:r>
            <a:br>
              <a:rPr lang="en-SG" dirty="0"/>
            </a:br>
            <a:r>
              <a:rPr lang="en-SG" dirty="0"/>
              <a:t>The Battle of Neighbourhoods </a:t>
            </a:r>
            <a:endParaRPr lang="en-US" dirty="0"/>
          </a:p>
        </p:txBody>
      </p:sp>
      <p:sp>
        <p:nvSpPr>
          <p:cNvPr id="3" name="Subtitle 2">
            <a:extLst>
              <a:ext uri="{FF2B5EF4-FFF2-40B4-BE49-F238E27FC236}">
                <a16:creationId xmlns:a16="http://schemas.microsoft.com/office/drawing/2014/main" id="{A12BAE8C-4AD7-6F46-AF20-D46A8C54CA53}"/>
              </a:ext>
            </a:extLst>
          </p:cNvPr>
          <p:cNvSpPr>
            <a:spLocks noGrp="1"/>
          </p:cNvSpPr>
          <p:nvPr>
            <p:ph type="subTitle" idx="1"/>
          </p:nvPr>
        </p:nvSpPr>
        <p:spPr>
          <a:xfrm>
            <a:off x="1507067" y="4456253"/>
            <a:ext cx="7766936" cy="691479"/>
          </a:xfrm>
        </p:spPr>
        <p:txBody>
          <a:bodyPr>
            <a:normAutofit fontScale="92500" lnSpcReduction="10000"/>
          </a:bodyPr>
          <a:lstStyle/>
          <a:p>
            <a:r>
              <a:rPr lang="en-US" dirty="0"/>
              <a:t>Created by: WX Lai</a:t>
            </a:r>
          </a:p>
          <a:p>
            <a:r>
              <a:rPr lang="en-US" dirty="0"/>
              <a:t>Nov 2020</a:t>
            </a:r>
          </a:p>
        </p:txBody>
      </p:sp>
    </p:spTree>
    <p:extLst>
      <p:ext uri="{BB962C8B-B14F-4D97-AF65-F5344CB8AC3E}">
        <p14:creationId xmlns:p14="http://schemas.microsoft.com/office/powerpoint/2010/main" val="2069908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ED3CC-74ED-2C45-871B-570E7129BBE9}"/>
              </a:ext>
            </a:extLst>
          </p:cNvPr>
          <p:cNvSpPr>
            <a:spLocks noGrp="1"/>
          </p:cNvSpPr>
          <p:nvPr>
            <p:ph type="title"/>
          </p:nvPr>
        </p:nvSpPr>
        <p:spPr>
          <a:xfrm>
            <a:off x="677334" y="609600"/>
            <a:ext cx="8596668" cy="721489"/>
          </a:xfrm>
        </p:spPr>
        <p:txBody>
          <a:bodyPr/>
          <a:lstStyle/>
          <a:p>
            <a:r>
              <a:rPr lang="en-US" dirty="0"/>
              <a:t>4. Discussion</a:t>
            </a:r>
          </a:p>
        </p:txBody>
      </p:sp>
      <p:sp>
        <p:nvSpPr>
          <p:cNvPr id="3" name="Content Placeholder 2">
            <a:extLst>
              <a:ext uri="{FF2B5EF4-FFF2-40B4-BE49-F238E27FC236}">
                <a16:creationId xmlns:a16="http://schemas.microsoft.com/office/drawing/2014/main" id="{D6C3CD15-F37D-BE49-9E4E-152B476EB43E}"/>
              </a:ext>
            </a:extLst>
          </p:cNvPr>
          <p:cNvSpPr>
            <a:spLocks noGrp="1"/>
          </p:cNvSpPr>
          <p:nvPr>
            <p:ph idx="1"/>
          </p:nvPr>
        </p:nvSpPr>
        <p:spPr>
          <a:xfrm>
            <a:off x="677334" y="1331089"/>
            <a:ext cx="8596668" cy="4710273"/>
          </a:xfrm>
        </p:spPr>
        <p:txBody>
          <a:bodyPr>
            <a:normAutofit/>
          </a:bodyPr>
          <a:lstStyle/>
          <a:p>
            <a:r>
              <a:rPr lang="en-US" sz="2000" dirty="0"/>
              <a:t>Foursquare API is used not only to explore around Jing An Temple, but also to search for popular Chinese restaurant </a:t>
            </a:r>
          </a:p>
          <a:p>
            <a:r>
              <a:rPr lang="en-US" sz="2000" dirty="0"/>
              <a:t>Chinese restaurant with highest customer ranking in Foursquare is ranked and visualized in bar chart </a:t>
            </a:r>
          </a:p>
          <a:p>
            <a:r>
              <a:rPr lang="en-US" sz="2000" dirty="0"/>
              <a:t>Through this project, one observation found is that most of the Chinese restaurant were not given any customer rating. Probably Foursquare is not popular in China or Foursquare user is not active in China</a:t>
            </a:r>
          </a:p>
        </p:txBody>
      </p:sp>
    </p:spTree>
    <p:extLst>
      <p:ext uri="{BB962C8B-B14F-4D97-AF65-F5344CB8AC3E}">
        <p14:creationId xmlns:p14="http://schemas.microsoft.com/office/powerpoint/2010/main" val="280092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62D40-EC1C-B040-BF61-195E03052F5D}"/>
              </a:ext>
            </a:extLst>
          </p:cNvPr>
          <p:cNvSpPr>
            <a:spLocks noGrp="1"/>
          </p:cNvSpPr>
          <p:nvPr>
            <p:ph type="title"/>
          </p:nvPr>
        </p:nvSpPr>
        <p:spPr>
          <a:xfrm>
            <a:off x="677334" y="609600"/>
            <a:ext cx="8596668" cy="663615"/>
          </a:xfrm>
        </p:spPr>
        <p:txBody>
          <a:bodyPr/>
          <a:lstStyle/>
          <a:p>
            <a:r>
              <a:rPr lang="en-US" dirty="0"/>
              <a:t>5. Conclusion</a:t>
            </a:r>
          </a:p>
        </p:txBody>
      </p:sp>
      <p:graphicFrame>
        <p:nvGraphicFramePr>
          <p:cNvPr id="4" name="Content Placeholder 3">
            <a:extLst>
              <a:ext uri="{FF2B5EF4-FFF2-40B4-BE49-F238E27FC236}">
                <a16:creationId xmlns:a16="http://schemas.microsoft.com/office/drawing/2014/main" id="{30825D98-03AE-B848-A7EE-D23B97FA2FC2}"/>
              </a:ext>
            </a:extLst>
          </p:cNvPr>
          <p:cNvGraphicFramePr>
            <a:graphicFrameLocks noGrp="1"/>
          </p:cNvGraphicFramePr>
          <p:nvPr>
            <p:ph idx="1"/>
            <p:extLst>
              <p:ext uri="{D42A27DB-BD31-4B8C-83A1-F6EECF244321}">
                <p14:modId xmlns:p14="http://schemas.microsoft.com/office/powerpoint/2010/main" val="3024665928"/>
              </p:ext>
            </p:extLst>
          </p:nvPr>
        </p:nvGraphicFramePr>
        <p:xfrm>
          <a:off x="804603" y="1584960"/>
          <a:ext cx="8142627" cy="4213956"/>
        </p:xfrm>
        <a:graphic>
          <a:graphicData uri="http://schemas.openxmlformats.org/drawingml/2006/table">
            <a:tbl>
              <a:tblPr firstRow="1" firstCol="1" bandRow="1">
                <a:tableStyleId>{5C22544A-7EE6-4342-B048-85BDC9FD1C3A}</a:tableStyleId>
              </a:tblPr>
              <a:tblGrid>
                <a:gridCol w="2211623">
                  <a:extLst>
                    <a:ext uri="{9D8B030D-6E8A-4147-A177-3AD203B41FA5}">
                      <a16:colId xmlns:a16="http://schemas.microsoft.com/office/drawing/2014/main" val="2891247193"/>
                    </a:ext>
                  </a:extLst>
                </a:gridCol>
                <a:gridCol w="2991656">
                  <a:extLst>
                    <a:ext uri="{9D8B030D-6E8A-4147-A177-3AD203B41FA5}">
                      <a16:colId xmlns:a16="http://schemas.microsoft.com/office/drawing/2014/main" val="4132667900"/>
                    </a:ext>
                  </a:extLst>
                </a:gridCol>
                <a:gridCol w="2939348">
                  <a:extLst>
                    <a:ext uri="{9D8B030D-6E8A-4147-A177-3AD203B41FA5}">
                      <a16:colId xmlns:a16="http://schemas.microsoft.com/office/drawing/2014/main" val="2154397859"/>
                    </a:ext>
                  </a:extLst>
                </a:gridCol>
              </a:tblGrid>
              <a:tr h="243783">
                <a:tc>
                  <a:txBody>
                    <a:bodyPr/>
                    <a:lstStyle/>
                    <a:p>
                      <a:pPr marL="457200" algn="just"/>
                      <a:r>
                        <a:rPr lang="en-SG" sz="1400">
                          <a:effectLst/>
                        </a:rPr>
                        <a:t>Criteria</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400">
                          <a:effectLst/>
                        </a:rPr>
                        <a:t>Description</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400">
                          <a:effectLst/>
                        </a:rPr>
                        <a:t>Status</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79301801"/>
                  </a:ext>
                </a:extLst>
              </a:tr>
              <a:tr h="835826">
                <a:tc>
                  <a:txBody>
                    <a:bodyPr/>
                    <a:lstStyle/>
                    <a:p>
                      <a:pPr marL="457200" algn="just"/>
                      <a:r>
                        <a:rPr lang="en-SG" sz="1200">
                          <a:effectLst/>
                        </a:rPr>
                        <a:t>Near to metro station</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a:effectLst/>
                        </a:rPr>
                        <a:t>Location of metro station is imposed to a map</a:t>
                      </a:r>
                    </a:p>
                    <a:p>
                      <a:pPr marL="457200" algn="just"/>
                      <a:r>
                        <a:rPr lang="en-SG" sz="1200">
                          <a:effectLst/>
                        </a:rPr>
                        <a:t> </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a:effectLst/>
                        </a:rPr>
                        <a:t>Fulfilled and completed.</a:t>
                      </a:r>
                    </a:p>
                    <a:p>
                      <a:pPr marL="457200" algn="just"/>
                      <a:r>
                        <a:rPr lang="en-SG" sz="1200">
                          <a:effectLst/>
                        </a:rPr>
                        <a:t>Metro Station: Jing An Temple</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60918319"/>
                  </a:ext>
                </a:extLst>
              </a:tr>
              <a:tr h="1044782">
                <a:tc>
                  <a:txBody>
                    <a:bodyPr/>
                    <a:lstStyle/>
                    <a:p>
                      <a:pPr marL="457200" algn="just"/>
                      <a:r>
                        <a:rPr lang="en-SG" sz="1200">
                          <a:effectLst/>
                        </a:rPr>
                        <a:t>Near to hospital</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dirty="0">
                          <a:effectLst/>
                        </a:rPr>
                        <a:t>Location of hospital is imposed to a map (individually and combined).</a:t>
                      </a:r>
                    </a:p>
                    <a:p>
                      <a:pPr marL="457200" algn="just"/>
                      <a:r>
                        <a:rPr lang="en-SG" sz="1200" dirty="0">
                          <a:effectLst/>
                        </a:rPr>
                        <a:t> </a:t>
                      </a:r>
                      <a:endParaRPr lang="en-SG"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a:effectLst/>
                        </a:rPr>
                        <a:t>Fulfilled and completed.</a:t>
                      </a:r>
                    </a:p>
                    <a:p>
                      <a:pPr marL="457200" algn="just"/>
                      <a:r>
                        <a:rPr lang="en-SG" sz="1200">
                          <a:effectLst/>
                        </a:rPr>
                        <a:t>Hospital: Huadong Hospital and Huashan Hospital</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65598856"/>
                  </a:ext>
                </a:extLst>
              </a:tr>
              <a:tr h="2089565">
                <a:tc>
                  <a:txBody>
                    <a:bodyPr/>
                    <a:lstStyle/>
                    <a:p>
                      <a:pPr marL="457200" algn="just"/>
                      <a:r>
                        <a:rPr lang="en-SG" sz="1200">
                          <a:effectLst/>
                        </a:rPr>
                        <a:t>Explore Chinese restaurant</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a:effectLst/>
                        </a:rPr>
                        <a:t>Foursquare API location data is used to explore Chinese restaurant around </a:t>
                      </a:r>
                      <a:endParaRPr lang="en-SG"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457200" algn="just"/>
                      <a:r>
                        <a:rPr lang="en-SG" sz="1200" dirty="0">
                          <a:effectLst/>
                        </a:rPr>
                        <a:t>Listed and ranked. Restaurant with the highest ranking: </a:t>
                      </a:r>
                    </a:p>
                    <a:p>
                      <a:pPr marL="457200" algn="just"/>
                      <a:r>
                        <a:rPr lang="en-SG" sz="1200" dirty="0">
                          <a:effectLst/>
                        </a:rPr>
                        <a:t>1</a:t>
                      </a:r>
                      <a:r>
                        <a:rPr lang="en-SG" sz="1200" baseline="30000" dirty="0">
                          <a:effectLst/>
                        </a:rPr>
                        <a:t>st</a:t>
                      </a:r>
                      <a:r>
                        <a:rPr lang="en-SG" sz="1200" dirty="0">
                          <a:effectLst/>
                        </a:rPr>
                        <a:t> – Chinese Breakfast</a:t>
                      </a:r>
                    </a:p>
                    <a:p>
                      <a:pPr marL="457200" algn="just"/>
                      <a:r>
                        <a:rPr lang="en-SG" sz="1200" dirty="0">
                          <a:effectLst/>
                        </a:rPr>
                        <a:t>2</a:t>
                      </a:r>
                      <a:r>
                        <a:rPr lang="en-SG" sz="1200" baseline="30000" dirty="0">
                          <a:effectLst/>
                        </a:rPr>
                        <a:t>nd</a:t>
                      </a:r>
                      <a:r>
                        <a:rPr lang="en-SG" sz="1200" dirty="0">
                          <a:effectLst/>
                        </a:rPr>
                        <a:t> – Cookery Café &amp; Restaurant</a:t>
                      </a:r>
                    </a:p>
                    <a:p>
                      <a:pPr marL="457200" algn="just"/>
                      <a:r>
                        <a:rPr lang="en-SG" sz="1200" dirty="0">
                          <a:effectLst/>
                        </a:rPr>
                        <a:t>3</a:t>
                      </a:r>
                      <a:r>
                        <a:rPr lang="en-SG" sz="1200" baseline="30000" dirty="0">
                          <a:effectLst/>
                        </a:rPr>
                        <a:t>rd</a:t>
                      </a:r>
                      <a:r>
                        <a:rPr lang="en-SG" sz="1200" dirty="0">
                          <a:effectLst/>
                        </a:rPr>
                        <a:t> – Huang Teng </a:t>
                      </a:r>
                      <a:r>
                        <a:rPr lang="en-SG" sz="1200" dirty="0" err="1">
                          <a:effectLst/>
                        </a:rPr>
                        <a:t>Resturant</a:t>
                      </a:r>
                      <a:endParaRPr lang="en-SG" sz="1200" dirty="0">
                        <a:effectLst/>
                      </a:endParaRPr>
                    </a:p>
                    <a:p>
                      <a:pPr marL="457200" algn="just"/>
                      <a:r>
                        <a:rPr lang="en-SG" sz="1200" dirty="0">
                          <a:effectLst/>
                        </a:rPr>
                        <a:t> </a:t>
                      </a:r>
                      <a:endParaRPr lang="en-SG"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78141300"/>
                  </a:ext>
                </a:extLst>
              </a:tr>
            </a:tbl>
          </a:graphicData>
        </a:graphic>
      </p:graphicFrame>
    </p:spTree>
    <p:extLst>
      <p:ext uri="{BB962C8B-B14F-4D97-AF65-F5344CB8AC3E}">
        <p14:creationId xmlns:p14="http://schemas.microsoft.com/office/powerpoint/2010/main" val="307626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441C2-2D45-3846-9833-4A9200EAD040}"/>
              </a:ext>
            </a:extLst>
          </p:cNvPr>
          <p:cNvSpPr>
            <a:spLocks noGrp="1"/>
          </p:cNvSpPr>
          <p:nvPr>
            <p:ph type="title"/>
          </p:nvPr>
        </p:nvSpPr>
        <p:spPr>
          <a:xfrm>
            <a:off x="677334" y="609600"/>
            <a:ext cx="8596668" cy="698339"/>
          </a:xfrm>
        </p:spPr>
        <p:txBody>
          <a:bodyPr/>
          <a:lstStyle/>
          <a:p>
            <a:r>
              <a:rPr lang="en-SG" dirty="0"/>
              <a:t>1. Introduction</a:t>
            </a:r>
            <a:endParaRPr lang="en-US" dirty="0"/>
          </a:p>
        </p:txBody>
      </p:sp>
      <p:sp>
        <p:nvSpPr>
          <p:cNvPr id="3" name="Content Placeholder 2">
            <a:extLst>
              <a:ext uri="{FF2B5EF4-FFF2-40B4-BE49-F238E27FC236}">
                <a16:creationId xmlns:a16="http://schemas.microsoft.com/office/drawing/2014/main" id="{7C24B84A-B6A2-9E44-BC8A-BD3E4307DE6E}"/>
              </a:ext>
            </a:extLst>
          </p:cNvPr>
          <p:cNvSpPr>
            <a:spLocks noGrp="1"/>
          </p:cNvSpPr>
          <p:nvPr>
            <p:ph idx="1"/>
          </p:nvPr>
        </p:nvSpPr>
        <p:spPr>
          <a:xfrm>
            <a:off x="677334" y="1307939"/>
            <a:ext cx="8596668" cy="4733423"/>
          </a:xfrm>
        </p:spPr>
        <p:txBody>
          <a:bodyPr>
            <a:normAutofit/>
          </a:bodyPr>
          <a:lstStyle/>
          <a:p>
            <a:r>
              <a:rPr lang="en-US" sz="2000" dirty="0"/>
              <a:t>This project designed for me (the author) personally</a:t>
            </a:r>
          </a:p>
          <a:p>
            <a:r>
              <a:rPr lang="en-US" sz="2000" dirty="0"/>
              <a:t>Relocating to Shanghai on Feb 2021</a:t>
            </a:r>
          </a:p>
          <a:p>
            <a:r>
              <a:rPr lang="en-SG" sz="2000" dirty="0"/>
              <a:t>Take this capstone project as an opportunity to explore Shanghai in advance </a:t>
            </a:r>
          </a:p>
          <a:p>
            <a:r>
              <a:rPr lang="en-SG" sz="2000" dirty="0"/>
              <a:t>Explore Shanghai (area where I will be settling down) following the criteria below: </a:t>
            </a:r>
          </a:p>
          <a:p>
            <a:pPr>
              <a:buFont typeface="Arial" panose="020B0604020202020204" pitchFamily="34" charset="0"/>
              <a:buChar char="•"/>
            </a:pPr>
            <a:r>
              <a:rPr lang="en-SG" sz="2000" dirty="0"/>
              <a:t>	Find an area near to metro station</a:t>
            </a:r>
          </a:p>
          <a:p>
            <a:pPr>
              <a:buFont typeface="Arial" panose="020B0604020202020204" pitchFamily="34" charset="0"/>
              <a:buChar char="•"/>
            </a:pPr>
            <a:r>
              <a:rPr lang="en-SG" sz="2000" dirty="0"/>
              <a:t>	Find an area near to hospital (health is very important during this 	pandemic!)</a:t>
            </a:r>
          </a:p>
          <a:p>
            <a:pPr lvl="0"/>
            <a:r>
              <a:rPr lang="en-SG" sz="2000" dirty="0"/>
              <a:t>Narrow down to one or two places – then explore the neighbourhoods to find the most popular Chinese restaurant</a:t>
            </a:r>
          </a:p>
          <a:p>
            <a:endParaRPr lang="en-US" sz="2000" dirty="0"/>
          </a:p>
        </p:txBody>
      </p:sp>
    </p:spTree>
    <p:extLst>
      <p:ext uri="{BB962C8B-B14F-4D97-AF65-F5344CB8AC3E}">
        <p14:creationId xmlns:p14="http://schemas.microsoft.com/office/powerpoint/2010/main" val="411148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8FF5E-678E-5845-83A6-F0B994647B3C}"/>
              </a:ext>
            </a:extLst>
          </p:cNvPr>
          <p:cNvSpPr>
            <a:spLocks noGrp="1"/>
          </p:cNvSpPr>
          <p:nvPr>
            <p:ph type="title"/>
          </p:nvPr>
        </p:nvSpPr>
        <p:spPr>
          <a:xfrm>
            <a:off x="677334" y="609600"/>
            <a:ext cx="8596668" cy="663615"/>
          </a:xfrm>
        </p:spPr>
        <p:txBody>
          <a:bodyPr/>
          <a:lstStyle/>
          <a:p>
            <a:r>
              <a:rPr lang="en-US" dirty="0"/>
              <a:t>2. Data</a:t>
            </a:r>
          </a:p>
        </p:txBody>
      </p:sp>
      <p:sp>
        <p:nvSpPr>
          <p:cNvPr id="3" name="Content Placeholder 2">
            <a:extLst>
              <a:ext uri="{FF2B5EF4-FFF2-40B4-BE49-F238E27FC236}">
                <a16:creationId xmlns:a16="http://schemas.microsoft.com/office/drawing/2014/main" id="{147F6E51-59A9-DB48-8D51-3480297BC297}"/>
              </a:ext>
            </a:extLst>
          </p:cNvPr>
          <p:cNvSpPr>
            <a:spLocks noGrp="1"/>
          </p:cNvSpPr>
          <p:nvPr>
            <p:ph idx="1"/>
          </p:nvPr>
        </p:nvSpPr>
        <p:spPr>
          <a:xfrm>
            <a:off x="677334" y="1388963"/>
            <a:ext cx="8596668" cy="4652400"/>
          </a:xfrm>
        </p:spPr>
        <p:txBody>
          <a:bodyPr>
            <a:normAutofit/>
          </a:bodyPr>
          <a:lstStyle/>
          <a:p>
            <a:r>
              <a:rPr lang="en-US" sz="2000" dirty="0"/>
              <a:t>A list of metro station in Shanghai (from Wikipedia)</a:t>
            </a:r>
          </a:p>
          <a:p>
            <a:r>
              <a:rPr lang="en-US" sz="2000" dirty="0"/>
              <a:t>Pre-processed, cleaned and save as a csv file</a:t>
            </a:r>
          </a:p>
          <a:p>
            <a:r>
              <a:rPr lang="en-US" sz="2000" dirty="0"/>
              <a:t>A list of hospital in Shanghai</a:t>
            </a:r>
          </a:p>
          <a:p>
            <a:r>
              <a:rPr lang="en-US" sz="2000" dirty="0"/>
              <a:t>Pre-processed, cleaned and save a csv file</a:t>
            </a:r>
          </a:p>
          <a:p>
            <a:r>
              <a:rPr lang="en-US" sz="2000" dirty="0"/>
              <a:t>Import to notebook</a:t>
            </a:r>
          </a:p>
        </p:txBody>
      </p:sp>
    </p:spTree>
    <p:extLst>
      <p:ext uri="{BB962C8B-B14F-4D97-AF65-F5344CB8AC3E}">
        <p14:creationId xmlns:p14="http://schemas.microsoft.com/office/powerpoint/2010/main" val="2801551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50D46-836B-C84F-A096-F5AF5CB40A5B}"/>
              </a:ext>
            </a:extLst>
          </p:cNvPr>
          <p:cNvSpPr>
            <a:spLocks noGrp="1"/>
          </p:cNvSpPr>
          <p:nvPr>
            <p:ph type="title"/>
          </p:nvPr>
        </p:nvSpPr>
        <p:spPr>
          <a:xfrm>
            <a:off x="677334" y="609600"/>
            <a:ext cx="8596668" cy="686765"/>
          </a:xfrm>
        </p:spPr>
        <p:txBody>
          <a:bodyPr/>
          <a:lstStyle/>
          <a:p>
            <a:r>
              <a:rPr lang="en-US" dirty="0"/>
              <a:t>3. Methodology &amp; Results</a:t>
            </a:r>
          </a:p>
        </p:txBody>
      </p:sp>
      <p:sp>
        <p:nvSpPr>
          <p:cNvPr id="3" name="Content Placeholder 2">
            <a:extLst>
              <a:ext uri="{FF2B5EF4-FFF2-40B4-BE49-F238E27FC236}">
                <a16:creationId xmlns:a16="http://schemas.microsoft.com/office/drawing/2014/main" id="{C91F0715-4666-0C46-A582-DB8426D498ED}"/>
              </a:ext>
            </a:extLst>
          </p:cNvPr>
          <p:cNvSpPr>
            <a:spLocks noGrp="1"/>
          </p:cNvSpPr>
          <p:nvPr>
            <p:ph idx="1"/>
          </p:nvPr>
        </p:nvSpPr>
        <p:spPr>
          <a:xfrm>
            <a:off x="677334" y="1388963"/>
            <a:ext cx="8596668" cy="4652400"/>
          </a:xfrm>
        </p:spPr>
        <p:txBody>
          <a:bodyPr/>
          <a:lstStyle/>
          <a:p>
            <a:pPr marL="0" indent="0">
              <a:buNone/>
            </a:pPr>
            <a:r>
              <a:rPr lang="en-US" dirty="0"/>
              <a:t>Criteria 1 – Near to metro station </a:t>
            </a:r>
          </a:p>
        </p:txBody>
      </p:sp>
      <p:pic>
        <p:nvPicPr>
          <p:cNvPr id="4" name="Picture 3">
            <a:extLst>
              <a:ext uri="{FF2B5EF4-FFF2-40B4-BE49-F238E27FC236}">
                <a16:creationId xmlns:a16="http://schemas.microsoft.com/office/drawing/2014/main" id="{8693A590-FF52-6540-A744-347F9EC2EC7E}"/>
              </a:ext>
            </a:extLst>
          </p:cNvPr>
          <p:cNvPicPr/>
          <p:nvPr/>
        </p:nvPicPr>
        <p:blipFill>
          <a:blip r:embed="rId2"/>
          <a:stretch>
            <a:fillRect/>
          </a:stretch>
        </p:blipFill>
        <p:spPr>
          <a:xfrm>
            <a:off x="758825" y="1773539"/>
            <a:ext cx="5337175" cy="2292350"/>
          </a:xfrm>
          <a:prstGeom prst="rect">
            <a:avLst/>
          </a:prstGeom>
          <a:ln>
            <a:solidFill>
              <a:schemeClr val="accent1"/>
            </a:solidFill>
          </a:ln>
        </p:spPr>
      </p:pic>
      <p:pic>
        <p:nvPicPr>
          <p:cNvPr id="5" name="Picture 4">
            <a:extLst>
              <a:ext uri="{FF2B5EF4-FFF2-40B4-BE49-F238E27FC236}">
                <a16:creationId xmlns:a16="http://schemas.microsoft.com/office/drawing/2014/main" id="{F19FE85E-F435-D447-8B5B-23B0F5BFB6A4}"/>
              </a:ext>
            </a:extLst>
          </p:cNvPr>
          <p:cNvPicPr/>
          <p:nvPr/>
        </p:nvPicPr>
        <p:blipFill>
          <a:blip r:embed="rId3"/>
          <a:stretch>
            <a:fillRect/>
          </a:stretch>
        </p:blipFill>
        <p:spPr>
          <a:xfrm>
            <a:off x="3508435" y="4228326"/>
            <a:ext cx="5337175" cy="1905635"/>
          </a:xfrm>
          <a:prstGeom prst="rect">
            <a:avLst/>
          </a:prstGeom>
          <a:ln>
            <a:solidFill>
              <a:schemeClr val="accent1"/>
            </a:solidFill>
          </a:ln>
        </p:spPr>
      </p:pic>
    </p:spTree>
    <p:extLst>
      <p:ext uri="{BB962C8B-B14F-4D97-AF65-F5344CB8AC3E}">
        <p14:creationId xmlns:p14="http://schemas.microsoft.com/office/powerpoint/2010/main" val="4031118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D448EA-F19B-954B-94F6-7BC22A7A8097}"/>
              </a:ext>
            </a:extLst>
          </p:cNvPr>
          <p:cNvSpPr>
            <a:spLocks noGrp="1"/>
          </p:cNvSpPr>
          <p:nvPr>
            <p:ph idx="1"/>
          </p:nvPr>
        </p:nvSpPr>
        <p:spPr>
          <a:xfrm>
            <a:off x="677334" y="775505"/>
            <a:ext cx="8596668" cy="5265858"/>
          </a:xfrm>
        </p:spPr>
        <p:txBody>
          <a:bodyPr/>
          <a:lstStyle/>
          <a:p>
            <a:pPr marL="0" indent="0">
              <a:buNone/>
            </a:pPr>
            <a:r>
              <a:rPr lang="en-US" dirty="0"/>
              <a:t>Impose the location of metro station onto a map. Use Folium map function.</a:t>
            </a:r>
          </a:p>
          <a:p>
            <a:pPr marL="0" indent="0">
              <a:buNone/>
            </a:pPr>
            <a:r>
              <a:rPr lang="en-US" dirty="0"/>
              <a:t>Blue dots are station location.</a:t>
            </a:r>
          </a:p>
        </p:txBody>
      </p:sp>
      <p:pic>
        <p:nvPicPr>
          <p:cNvPr id="4" name="Picture 3">
            <a:extLst>
              <a:ext uri="{FF2B5EF4-FFF2-40B4-BE49-F238E27FC236}">
                <a16:creationId xmlns:a16="http://schemas.microsoft.com/office/drawing/2014/main" id="{8A787688-7EFB-9C4F-BC15-B2B4A6B6638C}"/>
              </a:ext>
            </a:extLst>
          </p:cNvPr>
          <p:cNvPicPr/>
          <p:nvPr/>
        </p:nvPicPr>
        <p:blipFill>
          <a:blip r:embed="rId2"/>
          <a:stretch>
            <a:fillRect/>
          </a:stretch>
        </p:blipFill>
        <p:spPr>
          <a:xfrm>
            <a:off x="794096" y="1682638"/>
            <a:ext cx="8118411" cy="4358725"/>
          </a:xfrm>
          <a:prstGeom prst="rect">
            <a:avLst/>
          </a:prstGeom>
          <a:ln>
            <a:solidFill>
              <a:schemeClr val="accent1"/>
            </a:solidFill>
          </a:ln>
        </p:spPr>
      </p:pic>
    </p:spTree>
    <p:extLst>
      <p:ext uri="{BB962C8B-B14F-4D97-AF65-F5344CB8AC3E}">
        <p14:creationId xmlns:p14="http://schemas.microsoft.com/office/powerpoint/2010/main" val="3438172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0B83BF-8C44-354E-93A2-5E322196C97B}"/>
              </a:ext>
            </a:extLst>
          </p:cNvPr>
          <p:cNvSpPr>
            <a:spLocks noGrp="1"/>
          </p:cNvSpPr>
          <p:nvPr>
            <p:ph idx="1"/>
          </p:nvPr>
        </p:nvSpPr>
        <p:spPr>
          <a:xfrm>
            <a:off x="677334" y="810229"/>
            <a:ext cx="8596668" cy="5231134"/>
          </a:xfrm>
        </p:spPr>
        <p:txBody>
          <a:bodyPr/>
          <a:lstStyle/>
          <a:p>
            <a:pPr marL="0" indent="0">
              <a:buNone/>
            </a:pPr>
            <a:r>
              <a:rPr lang="en-US" dirty="0"/>
              <a:t>Criteria 2 – Near to hospital </a:t>
            </a:r>
          </a:p>
        </p:txBody>
      </p:sp>
      <p:pic>
        <p:nvPicPr>
          <p:cNvPr id="4" name="Picture 3">
            <a:extLst>
              <a:ext uri="{FF2B5EF4-FFF2-40B4-BE49-F238E27FC236}">
                <a16:creationId xmlns:a16="http://schemas.microsoft.com/office/drawing/2014/main" id="{1B1DC7E0-20F5-F142-A29F-66FB88FD27A7}"/>
              </a:ext>
            </a:extLst>
          </p:cNvPr>
          <p:cNvPicPr/>
          <p:nvPr/>
        </p:nvPicPr>
        <p:blipFill>
          <a:blip r:embed="rId2"/>
          <a:stretch>
            <a:fillRect/>
          </a:stretch>
        </p:blipFill>
        <p:spPr>
          <a:xfrm>
            <a:off x="778316" y="1368562"/>
            <a:ext cx="4684935" cy="2060438"/>
          </a:xfrm>
          <a:prstGeom prst="rect">
            <a:avLst/>
          </a:prstGeom>
          <a:ln>
            <a:solidFill>
              <a:schemeClr val="accent1"/>
            </a:solidFill>
          </a:ln>
        </p:spPr>
      </p:pic>
      <p:pic>
        <p:nvPicPr>
          <p:cNvPr id="5" name="Picture 4">
            <a:extLst>
              <a:ext uri="{FF2B5EF4-FFF2-40B4-BE49-F238E27FC236}">
                <a16:creationId xmlns:a16="http://schemas.microsoft.com/office/drawing/2014/main" id="{EC74DA4D-B3AD-3947-8E64-B91194E1C9F5}"/>
              </a:ext>
            </a:extLst>
          </p:cNvPr>
          <p:cNvPicPr/>
          <p:nvPr/>
        </p:nvPicPr>
        <p:blipFill>
          <a:blip r:embed="rId3"/>
          <a:stretch>
            <a:fillRect/>
          </a:stretch>
        </p:blipFill>
        <p:spPr>
          <a:xfrm>
            <a:off x="3255298" y="2669980"/>
            <a:ext cx="6976721" cy="3765544"/>
          </a:xfrm>
          <a:prstGeom prst="rect">
            <a:avLst/>
          </a:prstGeom>
          <a:ln>
            <a:solidFill>
              <a:schemeClr val="accent1"/>
            </a:solidFill>
          </a:ln>
        </p:spPr>
      </p:pic>
    </p:spTree>
    <p:extLst>
      <p:ext uri="{BB962C8B-B14F-4D97-AF65-F5344CB8AC3E}">
        <p14:creationId xmlns:p14="http://schemas.microsoft.com/office/powerpoint/2010/main" val="1674935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0BC21D-31DA-2D4E-A9FC-0BC01E59551E}"/>
              </a:ext>
            </a:extLst>
          </p:cNvPr>
          <p:cNvSpPr>
            <a:spLocks noGrp="1"/>
          </p:cNvSpPr>
          <p:nvPr>
            <p:ph idx="1"/>
          </p:nvPr>
        </p:nvSpPr>
        <p:spPr>
          <a:xfrm>
            <a:off x="677334" y="740781"/>
            <a:ext cx="8596668" cy="5300582"/>
          </a:xfrm>
        </p:spPr>
        <p:txBody>
          <a:bodyPr/>
          <a:lstStyle/>
          <a:p>
            <a:r>
              <a:rPr lang="en-US" dirty="0"/>
              <a:t>Combine 2 maps into one. Select location of interest</a:t>
            </a:r>
          </a:p>
          <a:p>
            <a:r>
              <a:rPr lang="en-US" dirty="0"/>
              <a:t>Note that both map have blue and red dots (combined map). A location called “Jing An Temple” is chosen</a:t>
            </a:r>
          </a:p>
        </p:txBody>
      </p:sp>
      <p:pic>
        <p:nvPicPr>
          <p:cNvPr id="4" name="Picture 3">
            <a:extLst>
              <a:ext uri="{FF2B5EF4-FFF2-40B4-BE49-F238E27FC236}">
                <a16:creationId xmlns:a16="http://schemas.microsoft.com/office/drawing/2014/main" id="{F2609212-652D-114E-A4B9-6B04B846ED58}"/>
              </a:ext>
            </a:extLst>
          </p:cNvPr>
          <p:cNvPicPr/>
          <p:nvPr/>
        </p:nvPicPr>
        <p:blipFill>
          <a:blip r:embed="rId2"/>
          <a:stretch>
            <a:fillRect/>
          </a:stretch>
        </p:blipFill>
        <p:spPr>
          <a:xfrm>
            <a:off x="677334" y="1994366"/>
            <a:ext cx="8408793" cy="4706753"/>
          </a:xfrm>
          <a:prstGeom prst="rect">
            <a:avLst/>
          </a:prstGeom>
          <a:ln>
            <a:solidFill>
              <a:schemeClr val="accent1"/>
            </a:solidFill>
          </a:ln>
        </p:spPr>
      </p:pic>
    </p:spTree>
    <p:extLst>
      <p:ext uri="{BB962C8B-B14F-4D97-AF65-F5344CB8AC3E}">
        <p14:creationId xmlns:p14="http://schemas.microsoft.com/office/powerpoint/2010/main" val="2385622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16F9B0-C5A0-B94A-9846-CFEA0B5C471F}"/>
              </a:ext>
            </a:extLst>
          </p:cNvPr>
          <p:cNvSpPr>
            <a:spLocks noGrp="1"/>
          </p:cNvSpPr>
          <p:nvPr>
            <p:ph idx="1"/>
          </p:nvPr>
        </p:nvSpPr>
        <p:spPr>
          <a:xfrm>
            <a:off x="677334" y="821803"/>
            <a:ext cx="9045400" cy="5578997"/>
          </a:xfrm>
        </p:spPr>
        <p:txBody>
          <a:bodyPr/>
          <a:lstStyle/>
          <a:p>
            <a:r>
              <a:rPr lang="en-US" dirty="0"/>
              <a:t>Explore Jing An Temple using Foursquare API to find Chinese restaurant</a:t>
            </a:r>
          </a:p>
          <a:p>
            <a:r>
              <a:rPr lang="en-US" dirty="0"/>
              <a:t>Results were cleaned and filtered</a:t>
            </a:r>
          </a:p>
          <a:p>
            <a:endParaRPr lang="en-US" dirty="0"/>
          </a:p>
        </p:txBody>
      </p:sp>
      <p:pic>
        <p:nvPicPr>
          <p:cNvPr id="5" name="Picture 4">
            <a:extLst>
              <a:ext uri="{FF2B5EF4-FFF2-40B4-BE49-F238E27FC236}">
                <a16:creationId xmlns:a16="http://schemas.microsoft.com/office/drawing/2014/main" id="{6587D866-F749-2B4F-8967-88C0A8CC0AFF}"/>
              </a:ext>
            </a:extLst>
          </p:cNvPr>
          <p:cNvPicPr/>
          <p:nvPr/>
        </p:nvPicPr>
        <p:blipFill>
          <a:blip r:embed="rId2"/>
          <a:stretch>
            <a:fillRect/>
          </a:stretch>
        </p:blipFill>
        <p:spPr>
          <a:xfrm>
            <a:off x="833377" y="1782502"/>
            <a:ext cx="7570888" cy="2813492"/>
          </a:xfrm>
          <a:prstGeom prst="rect">
            <a:avLst/>
          </a:prstGeom>
          <a:ln>
            <a:solidFill>
              <a:schemeClr val="accent1"/>
            </a:solidFill>
          </a:ln>
        </p:spPr>
      </p:pic>
      <p:pic>
        <p:nvPicPr>
          <p:cNvPr id="6" name="Picture 5">
            <a:extLst>
              <a:ext uri="{FF2B5EF4-FFF2-40B4-BE49-F238E27FC236}">
                <a16:creationId xmlns:a16="http://schemas.microsoft.com/office/drawing/2014/main" id="{455B5B90-A381-2E49-B74B-2DF4962CE323}"/>
              </a:ext>
            </a:extLst>
          </p:cNvPr>
          <p:cNvPicPr/>
          <p:nvPr/>
        </p:nvPicPr>
        <p:blipFill>
          <a:blip r:embed="rId3"/>
          <a:stretch>
            <a:fillRect/>
          </a:stretch>
        </p:blipFill>
        <p:spPr>
          <a:xfrm>
            <a:off x="3995034" y="3589735"/>
            <a:ext cx="5727700" cy="2961640"/>
          </a:xfrm>
          <a:prstGeom prst="rect">
            <a:avLst/>
          </a:prstGeom>
          <a:ln>
            <a:solidFill>
              <a:schemeClr val="accent1"/>
            </a:solidFill>
          </a:ln>
        </p:spPr>
      </p:pic>
    </p:spTree>
    <p:extLst>
      <p:ext uri="{BB962C8B-B14F-4D97-AF65-F5344CB8AC3E}">
        <p14:creationId xmlns:p14="http://schemas.microsoft.com/office/powerpoint/2010/main" val="1122936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7EA533-C5DF-134D-BA6D-1DB57ED3CB56}"/>
              </a:ext>
            </a:extLst>
          </p:cNvPr>
          <p:cNvSpPr>
            <a:spLocks noGrp="1"/>
          </p:cNvSpPr>
          <p:nvPr>
            <p:ph idx="1"/>
          </p:nvPr>
        </p:nvSpPr>
        <p:spPr>
          <a:xfrm>
            <a:off x="677334" y="856527"/>
            <a:ext cx="8596668" cy="5184835"/>
          </a:xfrm>
        </p:spPr>
        <p:txBody>
          <a:bodyPr/>
          <a:lstStyle/>
          <a:p>
            <a:r>
              <a:rPr lang="en-US" dirty="0"/>
              <a:t>Chinese restaurant ranked based on customer rating in Foursquare</a:t>
            </a:r>
          </a:p>
          <a:p>
            <a:r>
              <a:rPr lang="en-US" dirty="0"/>
              <a:t>Visualized by using bar chart</a:t>
            </a:r>
          </a:p>
          <a:p>
            <a:endParaRPr lang="en-US" dirty="0"/>
          </a:p>
        </p:txBody>
      </p:sp>
      <p:pic>
        <p:nvPicPr>
          <p:cNvPr id="5" name="Picture 4">
            <a:extLst>
              <a:ext uri="{FF2B5EF4-FFF2-40B4-BE49-F238E27FC236}">
                <a16:creationId xmlns:a16="http://schemas.microsoft.com/office/drawing/2014/main" id="{3818D060-2125-8242-88FE-1B5206B78753}"/>
              </a:ext>
            </a:extLst>
          </p:cNvPr>
          <p:cNvPicPr/>
          <p:nvPr/>
        </p:nvPicPr>
        <p:blipFill>
          <a:blip r:embed="rId2"/>
          <a:stretch>
            <a:fillRect/>
          </a:stretch>
        </p:blipFill>
        <p:spPr>
          <a:xfrm>
            <a:off x="1920738" y="1583525"/>
            <a:ext cx="5162968" cy="4979321"/>
          </a:xfrm>
          <a:prstGeom prst="rect">
            <a:avLst/>
          </a:prstGeom>
        </p:spPr>
      </p:pic>
    </p:spTree>
    <p:extLst>
      <p:ext uri="{BB962C8B-B14F-4D97-AF65-F5344CB8AC3E}">
        <p14:creationId xmlns:p14="http://schemas.microsoft.com/office/powerpoint/2010/main" val="54659420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20</TotalTime>
  <Words>421</Words>
  <Application>Microsoft Macintosh PowerPoint</Application>
  <PresentationFormat>Widescreen</PresentationFormat>
  <Paragraphs>53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3</vt:lpstr>
      <vt:lpstr>Facet</vt:lpstr>
      <vt:lpstr>Capstone Project -   The Battle of Neighbourhoods </vt:lpstr>
      <vt:lpstr>1. Introduction</vt:lpstr>
      <vt:lpstr>2. Data</vt:lpstr>
      <vt:lpstr>3. Methodology &amp; Results</vt:lpstr>
      <vt:lpstr>PowerPoint Presentation</vt:lpstr>
      <vt:lpstr>PowerPoint Presentation</vt:lpstr>
      <vt:lpstr>PowerPoint Presentation</vt:lpstr>
      <vt:lpstr>PowerPoint Presentation</vt:lpstr>
      <vt:lpstr>PowerPoint Presentation</vt:lpstr>
      <vt:lpstr>4. Discussion</vt:lpstr>
      <vt:lpstr>5.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Neighbourhoods </dc:title>
  <dc:creator>Microsoft Office User</dc:creator>
  <cp:lastModifiedBy>Microsoft Office User</cp:lastModifiedBy>
  <cp:revision>2</cp:revision>
  <dcterms:created xsi:type="dcterms:W3CDTF">2020-11-17T14:02:14Z</dcterms:created>
  <dcterms:modified xsi:type="dcterms:W3CDTF">2020-11-17T14:22:32Z</dcterms:modified>
</cp:coreProperties>
</file>

<file path=docProps/thumbnail.jpeg>
</file>